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4" r:id="rId1"/>
  </p:sldMasterIdLst>
  <p:sldIdLst>
    <p:sldId id="256" r:id="rId2"/>
    <p:sldId id="258" r:id="rId3"/>
    <p:sldId id="259" r:id="rId4"/>
    <p:sldId id="261" r:id="rId5"/>
    <p:sldId id="266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0212CA5-B843-424F-A420-B37D11D9DA72}">
          <p14:sldIdLst>
            <p14:sldId id="256"/>
          </p14:sldIdLst>
        </p14:section>
        <p14:section name="Oddíl bez názvu" id="{BEAB563A-E295-4099-ADF7-38AF29EC1296}">
          <p14:sldIdLst>
            <p14:sldId id="258"/>
            <p14:sldId id="259"/>
            <p14:sldId id="261"/>
            <p14:sldId id="266"/>
            <p14:sldId id="262"/>
            <p14:sldId id="263"/>
            <p14:sldId id="26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9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5" d="100"/>
          <a:sy n="35" d="100"/>
        </p:scale>
        <p:origin x="6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32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79991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23840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25691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0612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35135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5800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39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98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69824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6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8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7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28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8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6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57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190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  <p:sldLayoutId id="2147483947" r:id="rId13"/>
    <p:sldLayoutId id="2147483948" r:id="rId14"/>
    <p:sldLayoutId id="2147483949" r:id="rId15"/>
    <p:sldLayoutId id="2147483950" r:id="rId16"/>
    <p:sldLayoutId id="2147483951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foabsolvent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ejska.cz/vysoke-skoly/prehled" TargetMode="External"/><Relationship Id="rId2" Type="http://schemas.openxmlformats.org/officeDocument/2006/relationships/hyperlink" Target="https://www.vysokeskoly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audeamus.cz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televize.cz/ivysilani/10441294653-hyde-park-civilizace/22041105809011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absolvent.cz/" TargetMode="External"/><Relationship Id="rId2" Type="http://schemas.openxmlformats.org/officeDocument/2006/relationships/hyperlink" Target="http://datapro.poradcevpk.cz/33-on-line_psychologicke_testy_k_vyberu_budouci_karier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eskatelevize.cz/ivysilani/10441294653-hyde-park-civilizace/22041105809011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KARIÉROVÉ</a:t>
            </a:r>
            <a:r>
              <a:rPr lang="cs-CZ" dirty="0"/>
              <a:t> </a:t>
            </a:r>
            <a:r>
              <a:rPr lang="cs-CZ" b="1" dirty="0"/>
              <a:t>PORADENSTVÍ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2749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/>
              <a:t>Kariérové poradenství ve škole zahrnuje</a:t>
            </a:r>
            <a:r>
              <a:rPr lang="cs-CZ" sz="4800" b="1" dirty="0"/>
              <a:t/>
            </a:r>
            <a:br>
              <a:rPr lang="cs-CZ" sz="4800" b="1" dirty="0"/>
            </a:br>
            <a:endParaRPr lang="cs-CZ" sz="4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3600" i="1" dirty="0"/>
              <a:t>• </a:t>
            </a:r>
            <a:r>
              <a:rPr lang="cs-CZ" sz="3600" dirty="0"/>
              <a:t>poskytování informací </a:t>
            </a:r>
            <a:br>
              <a:rPr lang="cs-CZ" sz="3600" dirty="0"/>
            </a:br>
            <a:r>
              <a:rPr lang="cs-CZ" sz="3600" dirty="0"/>
              <a:t>• vzdělávání </a:t>
            </a:r>
            <a:br>
              <a:rPr lang="cs-CZ" sz="3600" dirty="0"/>
            </a:br>
            <a:r>
              <a:rPr lang="cs-CZ" sz="3600" dirty="0"/>
              <a:t>• sebepoznání </a:t>
            </a:r>
            <a:br>
              <a:rPr lang="cs-CZ" sz="3600" dirty="0"/>
            </a:br>
            <a:r>
              <a:rPr lang="cs-CZ" sz="3600" dirty="0"/>
              <a:t>• komplexní poradenství </a:t>
            </a:r>
          </a:p>
        </p:txBody>
      </p:sp>
    </p:spTree>
    <p:extLst>
      <p:ext uri="{BB962C8B-B14F-4D97-AF65-F5344CB8AC3E}">
        <p14:creationId xmlns:p14="http://schemas.microsoft.com/office/powerpoint/2010/main" val="2779439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5760" y="618517"/>
            <a:ext cx="11456125" cy="1053529"/>
          </a:xfrm>
        </p:spPr>
        <p:txBody>
          <a:bodyPr>
            <a:normAutofit/>
          </a:bodyPr>
          <a:lstStyle/>
          <a:p>
            <a:r>
              <a:rPr lang="cs-CZ" sz="4000" b="1" dirty="0"/>
              <a:t>Kariérové poradenství z perspektivy žáka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65760" y="1825625"/>
            <a:ext cx="4010297" cy="4351338"/>
          </a:xfrm>
        </p:spPr>
        <p:txBody>
          <a:bodyPr>
            <a:noAutofit/>
          </a:bodyPr>
          <a:lstStyle/>
          <a:p>
            <a:r>
              <a:rPr lang="cs-CZ" sz="2800" dirty="0"/>
              <a:t>1. Poznat sám sebe</a:t>
            </a:r>
          </a:p>
          <a:p>
            <a:endParaRPr lang="cs-CZ" sz="2400" dirty="0"/>
          </a:p>
          <a:p>
            <a:r>
              <a:rPr lang="pt-BR" sz="2400" dirty="0"/>
              <a:t>2. Mít dobré informace o trhu práce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3. Být schopný rozvíjet svoji vzdělávací a profesní dráhu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376057" y="1825625"/>
            <a:ext cx="73152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(osobní dovednosti, zájmy, talent, osobnostní rozvoj, </a:t>
            </a:r>
            <a:r>
              <a:rPr lang="cs-CZ" sz="2400" dirty="0" err="1"/>
              <a:t>koučink</a:t>
            </a:r>
            <a:r>
              <a:rPr lang="cs-CZ" sz="2400" dirty="0"/>
              <a:t>, vlastnosti, sebepoznání)</a:t>
            </a:r>
          </a:p>
          <a:p>
            <a:pPr marL="0" indent="0">
              <a:buNone/>
            </a:pPr>
            <a:r>
              <a:rPr lang="cs-CZ" sz="2400" dirty="0"/>
              <a:t>(znalost požadavků pro různé pracovní pozice, přehled o situaci v regionu, osvojení možností získávání informací a práce s nimi)</a:t>
            </a:r>
          </a:p>
          <a:p>
            <a:pPr marL="0" indent="0">
              <a:buNone/>
            </a:pPr>
            <a:r>
              <a:rPr lang="cs-CZ" sz="2400" dirty="0"/>
              <a:t>(důležité vlastnosti konkrétních pracovních pozic, cena vzdělání a potenciál dalšího vzdělávání, umisťování na pracovní místo, přechodové momenty)</a:t>
            </a:r>
          </a:p>
        </p:txBody>
      </p:sp>
    </p:spTree>
    <p:extLst>
      <p:ext uri="{BB962C8B-B14F-4D97-AF65-F5344CB8AC3E}">
        <p14:creationId xmlns:p14="http://schemas.microsoft.com/office/powerpoint/2010/main" val="3527383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b="1" dirty="0"/>
              <a:t>Mít dobré informace </a:t>
            </a:r>
            <a:r>
              <a:rPr lang="cs-CZ" b="1" dirty="0"/>
              <a:t>(</a:t>
            </a:r>
            <a:r>
              <a:rPr lang="pt-BR" b="1" dirty="0"/>
              <a:t>o </a:t>
            </a:r>
            <a:r>
              <a:rPr lang="cs-CZ" b="1" dirty="0"/>
              <a:t>studiu, </a:t>
            </a:r>
            <a:r>
              <a:rPr lang="pt-BR" b="1" dirty="0"/>
              <a:t>trhu práce</a:t>
            </a:r>
            <a:r>
              <a:rPr lang="cs-CZ" b="1" dirty="0"/>
              <a:t>)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Národní ústav pro vzdělávání </a:t>
            </a:r>
            <a:r>
              <a:rPr lang="cs-CZ" sz="2400" b="1" dirty="0"/>
              <a:t>- </a:t>
            </a:r>
            <a:r>
              <a:rPr lang="cs-CZ" sz="2400" b="1" dirty="0">
                <a:hlinkClick r:id="rId2"/>
              </a:rPr>
              <a:t>https://www.infoabsolvent.cz/</a:t>
            </a:r>
            <a:endParaRPr lang="cs-CZ" sz="2400" b="1" dirty="0"/>
          </a:p>
          <a:p>
            <a:endParaRPr lang="cs-CZ" sz="2400" b="1" dirty="0"/>
          </a:p>
          <a:p>
            <a:r>
              <a:rPr lang="cs-CZ" sz="2400" b="1" dirty="0">
                <a:solidFill>
                  <a:srgbClr val="FF0000"/>
                </a:solidFill>
              </a:rPr>
              <a:t>- Kam na školu </a:t>
            </a:r>
            <a:r>
              <a:rPr lang="cs-CZ" sz="2400" dirty="0"/>
              <a:t>-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seznam všech škol, oborů, …</a:t>
            </a:r>
          </a:p>
          <a:p>
            <a:r>
              <a:rPr lang="cs-CZ" sz="2400" b="1" dirty="0">
                <a:solidFill>
                  <a:srgbClr val="D09E00"/>
                </a:solidFill>
              </a:rPr>
              <a:t>- Absolventi škol a trh práce </a:t>
            </a:r>
            <a:r>
              <a:rPr lang="cs-CZ" sz="2400" dirty="0"/>
              <a:t>– využití vzdělání – CV, motivační dopis</a:t>
            </a:r>
          </a:p>
          <a:p>
            <a:r>
              <a:rPr lang="cs-CZ" sz="2400" b="1" dirty="0">
                <a:solidFill>
                  <a:srgbClr val="00B050"/>
                </a:solidFill>
              </a:rPr>
              <a:t>- Bez bariér až na trh práce </a:t>
            </a:r>
            <a:r>
              <a:rPr lang="cs-CZ" sz="2400" dirty="0"/>
              <a:t>– pro žáky a absolventy se ZP</a:t>
            </a:r>
          </a:p>
          <a:p>
            <a:r>
              <a:rPr lang="cs-CZ" sz="2400" b="1" dirty="0">
                <a:solidFill>
                  <a:srgbClr val="0070C0"/>
                </a:solidFill>
              </a:rPr>
              <a:t>- Jak na to – rady a doporučení </a:t>
            </a:r>
            <a:r>
              <a:rPr lang="cs-CZ" sz="2400" dirty="0"/>
              <a:t>– škola, učení, práce</a:t>
            </a:r>
            <a:endParaRPr lang="cs-CZ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7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Kam po maturitě? 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dirty="0">
                <a:hlinkClick r:id="rId2"/>
              </a:rPr>
              <a:t>https://www.vysokeskoly.com</a:t>
            </a:r>
            <a:r>
              <a:rPr lang="cs-CZ" sz="3200" b="1" dirty="0" smtClean="0">
                <a:hlinkClick r:id="rId2"/>
              </a:rPr>
              <a:t>/</a:t>
            </a:r>
            <a:endParaRPr lang="cs-CZ" sz="3200" b="1" dirty="0" smtClean="0"/>
          </a:p>
          <a:p>
            <a:r>
              <a:rPr lang="cs-CZ" sz="3200" b="1" dirty="0" smtClean="0">
                <a:hlinkClick r:id="rId3"/>
              </a:rPr>
              <a:t>https</a:t>
            </a:r>
            <a:r>
              <a:rPr lang="cs-CZ" sz="3200" b="1" dirty="0">
                <a:hlinkClick r:id="rId3"/>
              </a:rPr>
              <a:t>://</a:t>
            </a:r>
            <a:r>
              <a:rPr lang="cs-CZ" sz="3200" b="1" dirty="0" smtClean="0">
                <a:hlinkClick r:id="rId3"/>
              </a:rPr>
              <a:t>vejska.cz/vysoke-skoly/prehled</a:t>
            </a:r>
            <a:endParaRPr lang="cs-CZ" sz="3200" b="1" dirty="0" smtClean="0"/>
          </a:p>
          <a:p>
            <a:pPr>
              <a:buFontTx/>
              <a:buChar char="-"/>
            </a:pPr>
            <a:r>
              <a:rPr lang="cs-CZ" sz="2400" dirty="0" smtClean="0"/>
              <a:t>odkazy na kterých najdete spoustu užitečných informací</a:t>
            </a:r>
          </a:p>
          <a:p>
            <a:pPr>
              <a:buFontTx/>
              <a:buChar char="-"/>
            </a:pPr>
            <a:endParaRPr lang="cs-CZ" sz="2400" dirty="0" smtClean="0">
              <a:hlinkClick r:id="rId4"/>
            </a:endParaRPr>
          </a:p>
          <a:p>
            <a:r>
              <a:rPr lang="cs-CZ" sz="2400" dirty="0" smtClean="0">
                <a:hlinkClick r:id="rId4"/>
              </a:rPr>
              <a:t>https</a:t>
            </a:r>
            <a:r>
              <a:rPr lang="cs-CZ" sz="2400" dirty="0">
                <a:hlinkClick r:id="rId4"/>
              </a:rPr>
              <a:t>://gaudeamus.cz</a:t>
            </a:r>
            <a:r>
              <a:rPr lang="cs-CZ" sz="2400" dirty="0" smtClean="0">
                <a:hlinkClick r:id="rId4"/>
              </a:rPr>
              <a:t>/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dirty="0" smtClean="0"/>
              <a:t>- veletrh pomaturitního vzdělávání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177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Být schopný rozvíjet svoji vzdělávací a profesní dráhu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400" b="1" dirty="0"/>
              <a:t>MOTIVACE – </a:t>
            </a:r>
            <a:r>
              <a:rPr lang="cs-CZ" sz="2400" dirty="0"/>
              <a:t>odpověď na otázku „</a:t>
            </a:r>
            <a:r>
              <a:rPr lang="cs-CZ" sz="2400" b="1" dirty="0"/>
              <a:t>PROČ?“ </a:t>
            </a:r>
            <a:r>
              <a:rPr lang="cs-CZ" sz="2400" dirty="0"/>
              <a:t>– dotaz na budoucnost</a:t>
            </a:r>
            <a:endParaRPr lang="cs-CZ" sz="2400" b="1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dirty="0"/>
              <a:t>Ať má člověk sebelepší znalosti či talent, </a:t>
            </a:r>
            <a:r>
              <a:rPr lang="cs-CZ" sz="2400" b="1" dirty="0"/>
              <a:t>pokud nemá motivaci, tak své schopnosti v kariéře neuplatní. </a:t>
            </a:r>
            <a:r>
              <a:rPr lang="cs-CZ" sz="2400" dirty="0"/>
              <a:t>(Sylvie Navarová, Markéta Lancová, str.51)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455807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Motivace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4399" y="1678637"/>
            <a:ext cx="10363826" cy="436299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100" b="1" u="sng" dirty="0"/>
              <a:t>Marian </a:t>
            </a:r>
            <a:r>
              <a:rPr lang="cs-CZ" sz="3100" b="1" dirty="0"/>
              <a:t>Jelínek (mentální kouč) </a:t>
            </a:r>
            <a:r>
              <a:rPr lang="cs-CZ" sz="3100" dirty="0"/>
              <a:t>říká, že nám doba blahobytu vzala výstupy z komfortních zón, a proto nezvládáme neúspěch. Tlak na výkon a výsledek je přitom stále větší a nebezpečnější. Proto roste počet sebevražd a spotřeba antidepresiv. Prostě se neznáme a neumíme sami se sebou pracovat. </a:t>
            </a:r>
            <a:r>
              <a:rPr lang="cs-CZ" sz="3100" b="1" dirty="0"/>
              <a:t>Klíčové je </a:t>
            </a:r>
            <a:r>
              <a:rPr lang="cs-CZ" sz="3100" dirty="0"/>
              <a:t>podle Jelínka </a:t>
            </a:r>
            <a:r>
              <a:rPr lang="cs-CZ" sz="3100" b="1" dirty="0"/>
              <a:t>milovat to, co člověk dělá, a to i v drobnostech. Milovat život. </a:t>
            </a:r>
            <a:r>
              <a:rPr lang="cs-CZ" sz="3100" dirty="0"/>
              <a:t>(Marian Jelínek str. )</a:t>
            </a:r>
          </a:p>
          <a:p>
            <a:pPr marL="0" indent="0">
              <a:buNone/>
            </a:pPr>
            <a:r>
              <a:rPr lang="cs-CZ" sz="2600" b="1" dirty="0">
                <a:hlinkClick r:id="rId2"/>
              </a:rPr>
              <a:t>https://www.ceskatelevize.cz/ivysilani/10441294653-hyde-park-civilizace/220411058090111</a:t>
            </a:r>
            <a:endParaRPr lang="cs-CZ" sz="2600" b="1" dirty="0"/>
          </a:p>
          <a:p>
            <a:pPr marL="0" indent="0">
              <a:buNone/>
            </a:pPr>
            <a:endParaRPr lang="cs-CZ" sz="2600" b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396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18843"/>
          </a:xfrm>
        </p:spPr>
        <p:txBody>
          <a:bodyPr/>
          <a:lstStyle/>
          <a:p>
            <a:r>
              <a:rPr lang="cs-CZ" b="1" dirty="0"/>
              <a:t>PL – poznej sám sebe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09897" y="1619793"/>
            <a:ext cx="10672353" cy="49508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0070C0"/>
                </a:solidFill>
              </a:rPr>
              <a:t>Orientační test temperamentu </a:t>
            </a:r>
            <a:r>
              <a:rPr lang="cs-CZ" sz="2400" dirty="0"/>
              <a:t>– str. 89</a:t>
            </a:r>
            <a:endParaRPr lang="cs-CZ" sz="2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70C0"/>
                </a:solidFill>
              </a:rPr>
              <a:t>Metafora stromu </a:t>
            </a:r>
          </a:p>
          <a:p>
            <a:pPr marL="0" indent="0">
              <a:buNone/>
            </a:pPr>
            <a:r>
              <a:rPr lang="cs-CZ" sz="2400" dirty="0"/>
              <a:t>     </a:t>
            </a:r>
            <a:r>
              <a:rPr lang="cs-CZ" sz="2400" dirty="0">
                <a:solidFill>
                  <a:schemeClr val="accent4">
                    <a:lumMod val="50000"/>
                  </a:schemeClr>
                </a:solidFill>
              </a:rPr>
              <a:t>kořeny</a:t>
            </a:r>
            <a:r>
              <a:rPr lang="cs-CZ" sz="2400" dirty="0"/>
              <a:t> – vlastnosti, schopnosti, dovednost (84)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     kmen</a:t>
            </a:r>
            <a:r>
              <a:rPr lang="cs-CZ" sz="2400" dirty="0"/>
              <a:t> – motivace, hodnoty, smysl života (94 – 98)</a:t>
            </a:r>
          </a:p>
          <a:p>
            <a:pPr marL="0" indent="0">
              <a:buNone/>
            </a:pPr>
            <a:r>
              <a:rPr lang="cs-CZ" sz="2400" dirty="0"/>
              <a:t>     </a:t>
            </a:r>
            <a:r>
              <a:rPr lang="cs-CZ" sz="2400" dirty="0">
                <a:solidFill>
                  <a:srgbClr val="FF0000"/>
                </a:solidFill>
              </a:rPr>
              <a:t>koruna</a:t>
            </a:r>
            <a:r>
              <a:rPr lang="cs-CZ" sz="2400" dirty="0"/>
              <a:t> – (plody) úspěchy, neúspěchy, (květy) plány do budoucna 99</a:t>
            </a:r>
            <a:endParaRPr lang="cs-CZ" sz="2400" b="1" dirty="0"/>
          </a:p>
          <a:p>
            <a:pPr marL="0" indent="0">
              <a:buNone/>
            </a:pPr>
            <a:r>
              <a:rPr lang="cs-CZ" sz="2400" b="1" dirty="0">
                <a:solidFill>
                  <a:srgbClr val="0070C0"/>
                </a:solidFill>
              </a:rPr>
              <a:t>Reklama – </a:t>
            </a:r>
            <a:r>
              <a:rPr lang="cs-CZ" sz="2400" dirty="0"/>
              <a:t>str. 108</a:t>
            </a:r>
            <a:endParaRPr lang="cs-CZ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b="1" dirty="0" err="1">
                <a:solidFill>
                  <a:srgbClr val="0070C0"/>
                </a:solidFill>
              </a:rPr>
              <a:t>Visionboard</a:t>
            </a:r>
            <a:r>
              <a:rPr lang="cs-CZ" sz="2400" b="1" dirty="0">
                <a:solidFill>
                  <a:srgbClr val="0070C0"/>
                </a:solidFill>
              </a:rPr>
              <a:t> – </a:t>
            </a:r>
            <a:r>
              <a:rPr lang="cs-CZ" sz="2400" dirty="0"/>
              <a:t>str. 109</a:t>
            </a:r>
            <a:endParaRPr lang="cs-CZ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823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5" y="475014"/>
            <a:ext cx="10364451" cy="771895"/>
          </a:xfrm>
        </p:spPr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913774" y="1246910"/>
            <a:ext cx="10363826" cy="5248894"/>
          </a:xfrm>
        </p:spPr>
        <p:txBody>
          <a:bodyPr>
            <a:normAutofit/>
          </a:bodyPr>
          <a:lstStyle/>
          <a:p>
            <a:r>
              <a:rPr lang="cs-CZ" sz="1800" dirty="0"/>
              <a:t>NAVAROVÁ, Sylvie a Markéta LANCOVÁ. </a:t>
            </a:r>
            <a:r>
              <a:rPr lang="cs-CZ" sz="1800" i="1" dirty="0"/>
              <a:t>Diagnostika v kariérovém poradenství</a:t>
            </a:r>
            <a:r>
              <a:rPr lang="cs-CZ" sz="1800" dirty="0"/>
              <a:t>. 2019. Praha: Dr. Josef Raabe, 2019. ISBN 978-80-7496-405-3.</a:t>
            </a:r>
          </a:p>
          <a:p>
            <a:r>
              <a:rPr lang="cs-CZ" sz="1800" dirty="0"/>
              <a:t>JELÍNEK, Marian a Kamila JETMAROVÁ. </a:t>
            </a:r>
            <a:r>
              <a:rPr lang="cs-CZ" sz="1800" i="1" dirty="0"/>
              <a:t>Neztraťte motivaci v době blahobytu</a:t>
            </a:r>
            <a:r>
              <a:rPr lang="cs-CZ" sz="1800" dirty="0"/>
              <a:t>. 2017. Praha: Portál, 2017. ISBN 978-80-262-1196-9.</a:t>
            </a:r>
          </a:p>
          <a:p>
            <a:r>
              <a:rPr lang="cs-CZ" sz="1800" dirty="0"/>
              <a:t>Poradce v Plzeňském kraji: Podpora kariérového poradenství na školách v Plzeňském kraji. </a:t>
            </a:r>
            <a:r>
              <a:rPr lang="cs-CZ" sz="1800" i="1" dirty="0"/>
              <a:t>Http://datapro.poradcevpk.cz/</a:t>
            </a:r>
            <a:r>
              <a:rPr lang="cs-CZ" sz="1800" dirty="0"/>
              <a:t> [online]. Plzeň, 2009, 2009 [cit. 2020-02-19]. Dostupné z: </a:t>
            </a:r>
            <a:r>
              <a:rPr lang="cs-CZ" sz="1800" dirty="0">
                <a:hlinkClick r:id="rId2"/>
              </a:rPr>
              <a:t>http://datapro.poradcevpk.cz/33-on-line_psychologicke_testy_k_vyberu_budouci_kariery</a:t>
            </a:r>
            <a:endParaRPr lang="cs-CZ" sz="1800" dirty="0"/>
          </a:p>
          <a:p>
            <a:r>
              <a:rPr lang="pt-BR" sz="1800" i="1" dirty="0"/>
              <a:t>Informační systém o uplatnění absolventů škol na trhu práce</a:t>
            </a:r>
            <a:r>
              <a:rPr lang="pt-BR" sz="1800" dirty="0"/>
              <a:t> [online]. [cit. 2020-02-19]. Dostupné z: </a:t>
            </a:r>
            <a:r>
              <a:rPr lang="pt-BR" sz="1800" dirty="0">
                <a:hlinkClick r:id="rId3"/>
              </a:rPr>
              <a:t>https://www.infoabsolvent.cz/</a:t>
            </a:r>
            <a:endParaRPr lang="cs-CZ" sz="1800" dirty="0"/>
          </a:p>
          <a:p>
            <a:r>
              <a:rPr lang="cs-CZ" sz="1800" dirty="0"/>
              <a:t>Hyde Park: Marian Jelínek. </a:t>
            </a:r>
            <a:r>
              <a:rPr lang="cs-CZ" sz="1800" i="1" dirty="0" err="1"/>
              <a:t>IVysílání</a:t>
            </a:r>
            <a:r>
              <a:rPr lang="cs-CZ" sz="1800" dirty="0"/>
              <a:t> [online]. 11. 1. 2020 [cit. 2020-02-19]. Dostupné z: </a:t>
            </a:r>
            <a:r>
              <a:rPr lang="cs-CZ" sz="1800" dirty="0">
                <a:hlinkClick r:id="rId4"/>
              </a:rPr>
              <a:t>https://www.ceskatelevize.cz/ivysilani/10441294653-hyde-park-civilizace/220411058090111</a:t>
            </a:r>
            <a:endParaRPr lang="cs-CZ" sz="18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145978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603</TotalTime>
  <Words>338</Words>
  <Application>Microsoft Office PowerPoint</Application>
  <PresentationFormat>Širokoúhlá obrazovka</PresentationFormat>
  <Paragraphs>50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Tw Cen MT</vt:lpstr>
      <vt:lpstr>Kapka</vt:lpstr>
      <vt:lpstr>KARIÉROVÉ PORADENSTVÍ</vt:lpstr>
      <vt:lpstr>Kariérové poradenství ve škole zahrnuje </vt:lpstr>
      <vt:lpstr>Kariérové poradenství z perspektivy žáka</vt:lpstr>
      <vt:lpstr>Mít dobré informace (o studiu, trhu práce) </vt:lpstr>
      <vt:lpstr>Kam po maturitě? </vt:lpstr>
      <vt:lpstr>Být schopný rozvíjet svoji vzdělávací a profesní dráhu</vt:lpstr>
      <vt:lpstr>Motivace </vt:lpstr>
      <vt:lpstr>PL – poznej sám sebe</vt:lpstr>
      <vt:lpstr>Použitá literatura</vt:lpstr>
    </vt:vector>
  </TitlesOfParts>
  <Company>Obchodni akademie a Hotelova skola Havlickuv Brod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KARIÉROVÉ PORADENSTVÍ</dc:title>
  <dc:creator>Pilny Student</dc:creator>
  <cp:lastModifiedBy>Pilny Student</cp:lastModifiedBy>
  <cp:revision>36</cp:revision>
  <dcterms:created xsi:type="dcterms:W3CDTF">2019-12-30T13:28:38Z</dcterms:created>
  <dcterms:modified xsi:type="dcterms:W3CDTF">2024-10-22T11:13:06Z</dcterms:modified>
</cp:coreProperties>
</file>